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1" r:id="rId1"/>
    <p:sldMasterId id="2147483723" r:id="rId2"/>
  </p:sldMasterIdLst>
  <p:notesMasterIdLst>
    <p:notesMasterId r:id="rId16"/>
  </p:notesMasterIdLst>
  <p:sldIdLst>
    <p:sldId id="1135" r:id="rId3"/>
    <p:sldId id="1137" r:id="rId4"/>
    <p:sldId id="1145" r:id="rId5"/>
    <p:sldId id="1146" r:id="rId6"/>
    <p:sldId id="1138" r:id="rId7"/>
    <p:sldId id="1139" r:id="rId8"/>
    <p:sldId id="1140" r:id="rId9"/>
    <p:sldId id="1141" r:id="rId10"/>
    <p:sldId id="1142" r:id="rId11"/>
    <p:sldId id="1115" r:id="rId12"/>
    <p:sldId id="1126" r:id="rId13"/>
    <p:sldId id="260" r:id="rId14"/>
    <p:sldId id="1108"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orbel" panose="020B0503020204020204" pitchFamily="34" charset="0"/>
      <p:regular r:id="rId21"/>
      <p:bold r:id="rId22"/>
      <p:italic r:id="rId23"/>
      <p:boldItalic r:id="rId24"/>
    </p:embeddedFont>
  </p:embeddedFontLst>
  <p:defaultTextStyle>
    <a:defPPr>
      <a:defRPr lang="en-US"/>
    </a:defPPr>
    <a:lvl1pPr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b="1" kern="1200">
        <a:solidFill>
          <a:schemeClr val="tx1"/>
        </a:solidFill>
        <a:latin typeface="Times New Roman" panose="02020603050405020304" pitchFamily="18" charset="0"/>
        <a:ea typeface="+mn-ea"/>
        <a:cs typeface="+mn-cs"/>
      </a:defRPr>
    </a:lvl5pPr>
    <a:lvl6pPr marL="2286000" algn="l" defTabSz="914400" rtl="0" eaLnBrk="1" latinLnBrk="0" hangingPunct="1">
      <a:defRPr b="1" kern="1200">
        <a:solidFill>
          <a:schemeClr val="tx1"/>
        </a:solidFill>
        <a:latin typeface="Times New Roman" panose="02020603050405020304" pitchFamily="18" charset="0"/>
        <a:ea typeface="+mn-ea"/>
        <a:cs typeface="+mn-cs"/>
      </a:defRPr>
    </a:lvl6pPr>
    <a:lvl7pPr marL="2743200" algn="l" defTabSz="914400" rtl="0" eaLnBrk="1" latinLnBrk="0" hangingPunct="1">
      <a:defRPr b="1" kern="1200">
        <a:solidFill>
          <a:schemeClr val="tx1"/>
        </a:solidFill>
        <a:latin typeface="Times New Roman" panose="02020603050405020304" pitchFamily="18" charset="0"/>
        <a:ea typeface="+mn-ea"/>
        <a:cs typeface="+mn-cs"/>
      </a:defRPr>
    </a:lvl7pPr>
    <a:lvl8pPr marL="3200400" algn="l" defTabSz="914400" rtl="0" eaLnBrk="1" latinLnBrk="0" hangingPunct="1">
      <a:defRPr b="1" kern="1200">
        <a:solidFill>
          <a:schemeClr val="tx1"/>
        </a:solidFill>
        <a:latin typeface="Times New Roman" panose="02020603050405020304" pitchFamily="18" charset="0"/>
        <a:ea typeface="+mn-ea"/>
        <a:cs typeface="+mn-cs"/>
      </a:defRPr>
    </a:lvl8pPr>
    <a:lvl9pPr marL="3657600" algn="l" defTabSz="914400" rtl="0" eaLnBrk="1" latinLnBrk="0" hangingPunct="1">
      <a:defRPr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p:cViewPr varScale="1">
        <p:scale>
          <a:sx n="102" d="100"/>
          <a:sy n="102" d="100"/>
        </p:scale>
        <p:origin x="1212" y="11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F213B-BF68-4609-9758-7583FFBE1FE4}" type="datetimeFigureOut">
              <a:rPr lang="en-US" smtClean="0"/>
              <a:t>2/14/2020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61A0D-377C-4B08-A37F-01E52132D151}" type="slidenum">
              <a:rPr lang="en-US" smtClean="0"/>
              <a:t>‹#›</a:t>
            </a:fld>
            <a:endParaRPr lang="en-US"/>
          </a:p>
        </p:txBody>
      </p:sp>
    </p:spTree>
    <p:extLst>
      <p:ext uri="{BB962C8B-B14F-4D97-AF65-F5344CB8AC3E}">
        <p14:creationId xmlns:p14="http://schemas.microsoft.com/office/powerpoint/2010/main" val="92549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478473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45630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811682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40934118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984209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7888333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363437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5860372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20253979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9154464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9371339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963345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4045859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411897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4933221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1074702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1542857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3078287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631276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8805298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10791703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839972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55464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8353785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7386698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86257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734873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208026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http://2.bp.blogspot.com/_ppYFwyNQfbs/TLyLW9icdfI/AAAAAAAABVU/r8iatg5pvDU/s1600/happy-marriage.jpg"/>
          <p:cNvPicPr>
            <a:picLocks noChangeAspect="1" noChangeArrowheads="1"/>
          </p:cNvPicPr>
          <p:nvPr userDrawn="1"/>
        </p:nvPicPr>
        <p:blipFill>
          <a:blip r:embed="rId1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666" y="0"/>
            <a:ext cx="91636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9487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3809346"/>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t>February 9, 2020</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fld id="{2C2085DC-C5DD-4A28-94F6-F9F029BCA1AE}" type="slidenum">
              <a:rPr lang="en-US" altLang="en-US" smtClean="0"/>
              <a:pPr/>
              <a:t>1</a:t>
            </a:fld>
            <a:endParaRPr lang="en-US" altLang="en-US"/>
          </a:p>
        </p:txBody>
      </p:sp>
    </p:spTree>
    <p:extLst>
      <p:ext uri="{BB962C8B-B14F-4D97-AF65-F5344CB8AC3E}">
        <p14:creationId xmlns:p14="http://schemas.microsoft.com/office/powerpoint/2010/main" val="1632941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073D-8590-4DB2-9FB4-374729768A38}"/>
              </a:ext>
            </a:extLst>
          </p:cNvPr>
          <p:cNvSpPr>
            <a:spLocks noGrp="1"/>
          </p:cNvSpPr>
          <p:nvPr>
            <p:ph type="title"/>
          </p:nvPr>
        </p:nvSpPr>
        <p:spPr>
          <a:xfrm>
            <a:off x="628650" y="677042"/>
            <a:ext cx="7886700" cy="701731"/>
          </a:xfrm>
        </p:spPr>
        <p:txBody>
          <a:bodyPr>
            <a:spAutoFit/>
          </a:bodyPr>
          <a:lstStyle/>
          <a:p>
            <a:r>
              <a:rPr lang="en-US" altLang="en-US" b="1" dirty="0">
                <a:solidFill>
                  <a:schemeClr val="tx1"/>
                </a:solidFill>
                <a:latin typeface="Arial" panose="020B0604020202020204" pitchFamily="34" charset="0"/>
                <a:cs typeface="Arial" panose="020B0604020202020204" pitchFamily="34" charset="0"/>
              </a:rPr>
              <a:t>The Nature of the Book</a:t>
            </a:r>
            <a:endParaRPr lang="en-US" dirty="0"/>
          </a:p>
        </p:txBody>
      </p:sp>
      <p:sp>
        <p:nvSpPr>
          <p:cNvPr id="3" name="Content Placeholder 2">
            <a:extLst>
              <a:ext uri="{FF2B5EF4-FFF2-40B4-BE49-F238E27FC236}">
                <a16:creationId xmlns:a16="http://schemas.microsoft.com/office/drawing/2014/main" id="{97DCDA5E-A59C-44DC-9183-E73E4FF238FD}"/>
              </a:ext>
            </a:extLst>
          </p:cNvPr>
          <p:cNvSpPr>
            <a:spLocks noGrp="1"/>
          </p:cNvSpPr>
          <p:nvPr>
            <p:ph idx="1"/>
          </p:nvPr>
        </p:nvSpPr>
        <p:spPr>
          <a:xfrm>
            <a:off x="353841" y="1825624"/>
            <a:ext cx="8458200" cy="3676904"/>
          </a:xfrm>
        </p:spPr>
        <p:txBody>
          <a:bodyPr>
            <a:spAutoFit/>
          </a:bodyPr>
          <a:lstStyle/>
          <a:p>
            <a:pPr marL="514350" indent="-514350">
              <a:buAutoNum type="arabicParenBoth"/>
            </a:pPr>
            <a:r>
              <a:rPr lang="en-US" sz="3200" b="1" dirty="0">
                <a:solidFill>
                  <a:schemeClr val="tx1"/>
                </a:solidFill>
              </a:rPr>
              <a:t>It is a book of wars. </a:t>
            </a:r>
            <a:r>
              <a:rPr lang="en-US" sz="2800" dirty="0">
                <a:solidFill>
                  <a:schemeClr val="tx1"/>
                </a:solidFill>
              </a:rPr>
              <a:t>The noun </a:t>
            </a:r>
            <a:r>
              <a:rPr lang="en-US" sz="2800" i="1" dirty="0">
                <a:solidFill>
                  <a:schemeClr val="tx1"/>
                </a:solidFill>
              </a:rPr>
              <a:t>war</a:t>
            </a:r>
            <a:r>
              <a:rPr lang="en-US" sz="2800" dirty="0">
                <a:solidFill>
                  <a:schemeClr val="tx1"/>
                </a:solidFill>
              </a:rPr>
              <a:t> or </a:t>
            </a:r>
            <a:r>
              <a:rPr lang="en-US" sz="2800" i="1" dirty="0">
                <a:solidFill>
                  <a:schemeClr val="tx1"/>
                </a:solidFill>
              </a:rPr>
              <a:t>wars</a:t>
            </a:r>
            <a:r>
              <a:rPr lang="en-US" sz="2800" dirty="0">
                <a:solidFill>
                  <a:schemeClr val="tx1"/>
                </a:solidFill>
              </a:rPr>
              <a:t> is found in Revelation 14 times. This gives emphasis to the fact that Revelation is a book about war or conflict.</a:t>
            </a:r>
          </a:p>
          <a:p>
            <a:pPr marL="514350" indent="-514350">
              <a:buAutoNum type="arabicParenBoth"/>
            </a:pPr>
            <a:r>
              <a:rPr lang="en-US" sz="3200" b="1" dirty="0">
                <a:solidFill>
                  <a:schemeClr val="tx1"/>
                </a:solidFill>
              </a:rPr>
              <a:t>It is a book of earthquakes, thunder, lightning, and earth-shaking events.</a:t>
            </a:r>
          </a:p>
          <a:p>
            <a:pPr marL="514350" indent="-514350">
              <a:buAutoNum type="arabicParenBoth" startAt="3"/>
            </a:pPr>
            <a:r>
              <a:rPr lang="en-US" sz="3200" b="1" dirty="0">
                <a:solidFill>
                  <a:schemeClr val="tx1"/>
                </a:solidFill>
              </a:rPr>
              <a:t>It is a book of rewards for the righteous, and defeats for the wicked.</a:t>
            </a:r>
            <a:endParaRPr lang="en-US" sz="3200" dirty="0">
              <a:solidFill>
                <a:schemeClr val="tx1"/>
              </a:solidFill>
            </a:endParaRPr>
          </a:p>
        </p:txBody>
      </p:sp>
      <p:sp>
        <p:nvSpPr>
          <p:cNvPr id="4" name="Slide Number Placeholder 3">
            <a:extLst>
              <a:ext uri="{FF2B5EF4-FFF2-40B4-BE49-F238E27FC236}">
                <a16:creationId xmlns:a16="http://schemas.microsoft.com/office/drawing/2014/main" id="{3D9BC420-C539-407C-8CD4-1991E9F34F7C}"/>
              </a:ext>
            </a:extLst>
          </p:cNvPr>
          <p:cNvSpPr>
            <a:spLocks noGrp="1"/>
          </p:cNvSpPr>
          <p:nvPr>
            <p:ph type="sldNum" sz="quarter" idx="12"/>
          </p:nvPr>
        </p:nvSpPr>
        <p:spPr/>
        <p:txBody>
          <a:bodyPr/>
          <a:lstStyle/>
          <a:p>
            <a:fld id="{71DD7C3C-26EA-48D1-89DB-82086917E937}" type="slidenum">
              <a:rPr lang="en-US" altLang="en-US" smtClean="0"/>
              <a:pPr/>
              <a:t>10</a:t>
            </a:fld>
            <a:endParaRPr lang="en-US" altLang="en-US"/>
          </a:p>
        </p:txBody>
      </p:sp>
    </p:spTree>
    <p:extLst>
      <p:ext uri="{BB962C8B-B14F-4D97-AF65-F5344CB8AC3E}">
        <p14:creationId xmlns:p14="http://schemas.microsoft.com/office/powerpoint/2010/main" val="128807607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073D-8590-4DB2-9FB4-374729768A38}"/>
              </a:ext>
            </a:extLst>
          </p:cNvPr>
          <p:cNvSpPr>
            <a:spLocks noGrp="1"/>
          </p:cNvSpPr>
          <p:nvPr>
            <p:ph type="title"/>
          </p:nvPr>
        </p:nvSpPr>
        <p:spPr>
          <a:xfrm>
            <a:off x="628650" y="677042"/>
            <a:ext cx="7886700" cy="701731"/>
          </a:xfrm>
        </p:spPr>
        <p:txBody>
          <a:bodyPr>
            <a:spAutoFit/>
          </a:bodyPr>
          <a:lstStyle/>
          <a:p>
            <a:r>
              <a:rPr lang="en-US" altLang="en-US" b="1" dirty="0">
                <a:solidFill>
                  <a:schemeClr val="tx1"/>
                </a:solidFill>
                <a:latin typeface="Arial" panose="020B0604020202020204" pitchFamily="34" charset="0"/>
                <a:cs typeface="Arial" panose="020B0604020202020204" pitchFamily="34" charset="0"/>
              </a:rPr>
              <a:t>The Nature of the Book</a:t>
            </a:r>
            <a:endParaRPr lang="en-US" dirty="0"/>
          </a:p>
        </p:txBody>
      </p:sp>
      <p:sp>
        <p:nvSpPr>
          <p:cNvPr id="3" name="Content Placeholder 2">
            <a:extLst>
              <a:ext uri="{FF2B5EF4-FFF2-40B4-BE49-F238E27FC236}">
                <a16:creationId xmlns:a16="http://schemas.microsoft.com/office/drawing/2014/main" id="{97DCDA5E-A59C-44DC-9183-E73E4FF238FD}"/>
              </a:ext>
            </a:extLst>
          </p:cNvPr>
          <p:cNvSpPr>
            <a:spLocks noGrp="1"/>
          </p:cNvSpPr>
          <p:nvPr>
            <p:ph idx="1"/>
          </p:nvPr>
        </p:nvSpPr>
        <p:spPr>
          <a:xfrm>
            <a:off x="366670" y="1825624"/>
            <a:ext cx="8458200" cy="4333494"/>
          </a:xfrm>
        </p:spPr>
        <p:txBody>
          <a:bodyPr>
            <a:spAutoFit/>
          </a:bodyPr>
          <a:lstStyle/>
          <a:p>
            <a:pPr marL="461963" indent="-461963">
              <a:buNone/>
            </a:pPr>
            <a:r>
              <a:rPr lang="en-US" sz="2800" b="1" dirty="0">
                <a:solidFill>
                  <a:schemeClr val="tx1"/>
                </a:solidFill>
              </a:rPr>
              <a:t>(4) It is a book of optimism. </a:t>
            </a:r>
            <a:r>
              <a:rPr lang="en-US" sz="2800" dirty="0">
                <a:solidFill>
                  <a:schemeClr val="tx1"/>
                </a:solidFill>
              </a:rPr>
              <a:t>The word “OVERCOME” / “OVERCOMETH” is used 13 times in the book of Revelation. In all seven of the letters to the churches in Asia it is used.</a:t>
            </a:r>
          </a:p>
          <a:p>
            <a:pPr marL="0" indent="0">
              <a:buNone/>
            </a:pPr>
            <a:endParaRPr lang="en-US" sz="2800" dirty="0">
              <a:solidFill>
                <a:schemeClr val="tx1"/>
              </a:solidFill>
            </a:endParaRPr>
          </a:p>
          <a:p>
            <a:r>
              <a:rPr lang="en-US" sz="3200" b="1" u="sng" dirty="0">
                <a:solidFill>
                  <a:schemeClr val="tx1"/>
                </a:solidFill>
              </a:rPr>
              <a:t>To overcome means to CONQUER</a:t>
            </a:r>
            <a:r>
              <a:rPr lang="en-US" sz="2800" dirty="0">
                <a:solidFill>
                  <a:schemeClr val="tx1"/>
                </a:solidFill>
              </a:rPr>
              <a:t>. And this is the theme throughout the book, that we are more than conquerors in Christ (cf. Romans 8:37)</a:t>
            </a:r>
          </a:p>
          <a:p>
            <a:r>
              <a:rPr lang="en-US" sz="2800" dirty="0">
                <a:solidFill>
                  <a:schemeClr val="tx1"/>
                </a:solidFill>
              </a:rPr>
              <a:t>The more you study this book, the more you can also gain the strength to overcome the EVIL ONE.</a:t>
            </a:r>
          </a:p>
        </p:txBody>
      </p:sp>
      <p:sp>
        <p:nvSpPr>
          <p:cNvPr id="4" name="Slide Number Placeholder 3">
            <a:extLst>
              <a:ext uri="{FF2B5EF4-FFF2-40B4-BE49-F238E27FC236}">
                <a16:creationId xmlns:a16="http://schemas.microsoft.com/office/drawing/2014/main" id="{DEEB58F1-3773-49B0-A568-F1C5621C3BD7}"/>
              </a:ext>
            </a:extLst>
          </p:cNvPr>
          <p:cNvSpPr>
            <a:spLocks noGrp="1"/>
          </p:cNvSpPr>
          <p:nvPr>
            <p:ph type="sldNum" sz="quarter" idx="12"/>
          </p:nvPr>
        </p:nvSpPr>
        <p:spPr/>
        <p:txBody>
          <a:bodyPr/>
          <a:lstStyle/>
          <a:p>
            <a:fld id="{71DD7C3C-26EA-48D1-89DB-82086917E937}" type="slidenum">
              <a:rPr lang="en-US" altLang="en-US" smtClean="0"/>
              <a:pPr/>
              <a:t>11</a:t>
            </a:fld>
            <a:endParaRPr lang="en-US" altLang="en-US"/>
          </a:p>
        </p:txBody>
      </p:sp>
    </p:spTree>
    <p:extLst>
      <p:ext uri="{BB962C8B-B14F-4D97-AF65-F5344CB8AC3E}">
        <p14:creationId xmlns:p14="http://schemas.microsoft.com/office/powerpoint/2010/main" val="7943786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The Nature of the Book</a:t>
            </a:r>
          </a:p>
        </p:txBody>
      </p:sp>
      <p:sp>
        <p:nvSpPr>
          <p:cNvPr id="9219" name="Rectangle 3"/>
          <p:cNvSpPr>
            <a:spLocks noGrp="1" noChangeArrowheads="1"/>
          </p:cNvSpPr>
          <p:nvPr>
            <p:ph idx="1"/>
          </p:nvPr>
        </p:nvSpPr>
        <p:spPr>
          <a:xfrm>
            <a:off x="457200" y="1600200"/>
            <a:ext cx="8269500" cy="5139869"/>
          </a:xfrm>
          <a:noFill/>
        </p:spPr>
        <p:txBody>
          <a:bodyPr wrap="square">
            <a:spAutoFit/>
          </a:bodyPr>
          <a:lstStyle/>
          <a:p>
            <a:pPr marL="0" indent="0">
              <a:buNone/>
            </a:pPr>
            <a:r>
              <a:rPr lang="en-US" altLang="en-US" sz="3600" dirty="0">
                <a:solidFill>
                  <a:schemeClr val="tx1"/>
                </a:solidFill>
                <a:latin typeface="Arial" panose="020B0604020202020204" pitchFamily="34" charset="0"/>
                <a:cs typeface="Arial" panose="020B0604020202020204" pitchFamily="34" charset="0"/>
              </a:rPr>
              <a:t>It is the “Apocalypse”</a:t>
            </a:r>
            <a:r>
              <a:rPr lang="en-US" sz="3600" i="1" dirty="0">
                <a:solidFill>
                  <a:schemeClr val="tx1"/>
                </a:solidFill>
              </a:rPr>
              <a:t> apokálupsis</a:t>
            </a:r>
            <a:endParaRPr lang="en-US" altLang="en-US" sz="3600" dirty="0">
              <a:solidFill>
                <a:schemeClr val="tx1"/>
              </a:solidFill>
              <a:latin typeface="Arial" panose="020B0604020202020204" pitchFamily="34" charset="0"/>
              <a:cs typeface="Arial" panose="020B0604020202020204" pitchFamily="34" charset="0"/>
            </a:endParaRPr>
          </a:p>
          <a:p>
            <a:r>
              <a:rPr lang="en-US" altLang="en-US" sz="2800" dirty="0">
                <a:solidFill>
                  <a:schemeClr val="tx1"/>
                </a:solidFill>
                <a:latin typeface="Arial" panose="020B0604020202020204" pitchFamily="34" charset="0"/>
                <a:cs typeface="Arial" panose="020B0604020202020204" pitchFamily="34" charset="0"/>
              </a:rPr>
              <a:t>Other Apocalyptic Literature.</a:t>
            </a:r>
          </a:p>
          <a:p>
            <a:r>
              <a:rPr lang="en-US" altLang="en-US" sz="3200" dirty="0">
                <a:solidFill>
                  <a:schemeClr val="tx1"/>
                </a:solidFill>
                <a:latin typeface="Arial" panose="020B0604020202020204" pitchFamily="34" charset="0"/>
                <a:cs typeface="Arial" panose="020B0604020202020204" pitchFamily="34" charset="0"/>
              </a:rPr>
              <a:t>Illustrations:</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Daniel 1-6; 7-12, Ezekiel 37 and Zechariah</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Parts of Isaiah: 24–27 and 33</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Joel</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Matthew 24; Mark 13; Luke 21</a:t>
            </a:r>
          </a:p>
          <a:p>
            <a:r>
              <a:rPr lang="en-US" altLang="en-US" sz="2800" dirty="0">
                <a:solidFill>
                  <a:schemeClr val="tx1"/>
                </a:solidFill>
                <a:latin typeface="Arial" panose="020B0604020202020204" pitchFamily="34" charset="0"/>
                <a:cs typeface="Arial" panose="020B0604020202020204" pitchFamily="34" charset="0"/>
              </a:rPr>
              <a:t>Conditions out of which such grew</a:t>
            </a:r>
            <a:endParaRPr lang="en-US" altLang="en-US" sz="3200" dirty="0">
              <a:solidFill>
                <a:schemeClr val="tx1"/>
              </a:solidFill>
              <a:latin typeface="Arial" panose="020B0604020202020204" pitchFamily="34" charset="0"/>
              <a:cs typeface="Arial" panose="020B0604020202020204" pitchFamily="34" charset="0"/>
            </a:endParaRP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Trials, suffering, and adversity</a:t>
            </a:r>
          </a:p>
          <a:p>
            <a:pPr lvl="1">
              <a:buClr>
                <a:schemeClr val="tx1"/>
              </a:buClr>
            </a:pPr>
            <a:r>
              <a:rPr lang="en-US" altLang="en-US" sz="2800" dirty="0">
                <a:solidFill>
                  <a:schemeClr val="tx1"/>
                </a:solidFill>
                <a:latin typeface="Arial" panose="020B0604020202020204" pitchFamily="34" charset="0"/>
                <a:cs typeface="Arial" panose="020B0604020202020204" pitchFamily="34" charset="0"/>
              </a:rPr>
              <a:t>Pictures present suffering in contrast to future glory</a:t>
            </a:r>
          </a:p>
        </p:txBody>
      </p:sp>
      <p:sp>
        <p:nvSpPr>
          <p:cNvPr id="2" name="Slide Number Placeholder 1">
            <a:extLst>
              <a:ext uri="{FF2B5EF4-FFF2-40B4-BE49-F238E27FC236}">
                <a16:creationId xmlns:a16="http://schemas.microsoft.com/office/drawing/2014/main" id="{D6E7D332-E612-457D-A04D-D071B1E940FF}"/>
              </a:ext>
            </a:extLst>
          </p:cNvPr>
          <p:cNvSpPr>
            <a:spLocks noGrp="1"/>
          </p:cNvSpPr>
          <p:nvPr>
            <p:ph type="sldNum" sz="quarter" idx="12"/>
          </p:nvPr>
        </p:nvSpPr>
        <p:spPr/>
        <p:txBody>
          <a:bodyPr/>
          <a:lstStyle/>
          <a:p>
            <a:fld id="{71DD7C3C-26EA-48D1-89DB-82086917E937}" type="slidenum">
              <a:rPr lang="en-US" altLang="en-US" smtClean="0"/>
              <a:pPr/>
              <a:t>12</a:t>
            </a:fld>
            <a:endParaRPr lang="en-US"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1000"/>
                                        <p:tgtEl>
                                          <p:spTgt spid="9219">
                                            <p:txEl>
                                              <p:pRg st="1" end="1"/>
                                            </p:txEl>
                                          </p:spTgt>
                                        </p:tgtEl>
                                      </p:cBhvr>
                                    </p:animEffect>
                                    <p:anim calcmode="lin" valueType="num">
                                      <p:cBhvr>
                                        <p:cTn id="8"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1000"/>
                                        <p:tgtEl>
                                          <p:spTgt spid="9219">
                                            <p:txEl>
                                              <p:pRg st="2" end="2"/>
                                            </p:txEl>
                                          </p:spTgt>
                                        </p:tgtEl>
                                      </p:cBhvr>
                                    </p:animEffect>
                                    <p:anim calcmode="lin" valueType="num">
                                      <p:cBhvr>
                                        <p:cTn id="1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Effect transition="in" filter="fade">
                                      <p:cBhvr>
                                        <p:cTn id="19" dur="1000"/>
                                        <p:tgtEl>
                                          <p:spTgt spid="9219">
                                            <p:txEl>
                                              <p:pRg st="3" end="3"/>
                                            </p:txEl>
                                          </p:spTgt>
                                        </p:tgtEl>
                                      </p:cBhvr>
                                    </p:animEffect>
                                    <p:anim calcmode="lin" valueType="num">
                                      <p:cBhvr>
                                        <p:cTn id="20"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9219">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219">
                                            <p:txEl>
                                              <p:pRg st="4" end="4"/>
                                            </p:txEl>
                                          </p:spTgt>
                                        </p:tgtEl>
                                        <p:attrNameLst>
                                          <p:attrName>style.visibility</p:attrName>
                                        </p:attrNameLst>
                                      </p:cBhvr>
                                      <p:to>
                                        <p:strVal val="visible"/>
                                      </p:to>
                                    </p:set>
                                    <p:animEffect transition="in" filter="fade">
                                      <p:cBhvr>
                                        <p:cTn id="24" dur="1000"/>
                                        <p:tgtEl>
                                          <p:spTgt spid="9219">
                                            <p:txEl>
                                              <p:pRg st="4" end="4"/>
                                            </p:txEl>
                                          </p:spTgt>
                                        </p:tgtEl>
                                      </p:cBhvr>
                                    </p:animEffect>
                                    <p:anim calcmode="lin" valueType="num">
                                      <p:cBhvr>
                                        <p:cTn id="25"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219">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Effect transition="in" filter="fade">
                                      <p:cBhvr>
                                        <p:cTn id="29" dur="1000"/>
                                        <p:tgtEl>
                                          <p:spTgt spid="9219">
                                            <p:txEl>
                                              <p:pRg st="5" end="5"/>
                                            </p:txEl>
                                          </p:spTgt>
                                        </p:tgtEl>
                                      </p:cBhvr>
                                    </p:animEffect>
                                    <p:anim calcmode="lin" valueType="num">
                                      <p:cBhvr>
                                        <p:cTn id="30"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9219">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219">
                                            <p:txEl>
                                              <p:pRg st="6" end="6"/>
                                            </p:txEl>
                                          </p:spTgt>
                                        </p:tgtEl>
                                        <p:attrNameLst>
                                          <p:attrName>style.visibility</p:attrName>
                                        </p:attrNameLst>
                                      </p:cBhvr>
                                      <p:to>
                                        <p:strVal val="visible"/>
                                      </p:to>
                                    </p:set>
                                    <p:animEffect transition="in" filter="fade">
                                      <p:cBhvr>
                                        <p:cTn id="34" dur="1000"/>
                                        <p:tgtEl>
                                          <p:spTgt spid="9219">
                                            <p:txEl>
                                              <p:pRg st="6" end="6"/>
                                            </p:txEl>
                                          </p:spTgt>
                                        </p:tgtEl>
                                      </p:cBhvr>
                                    </p:animEffect>
                                    <p:anim calcmode="lin" valueType="num">
                                      <p:cBhvr>
                                        <p:cTn id="35"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921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219">
                                            <p:txEl>
                                              <p:pRg st="7" end="7"/>
                                            </p:txEl>
                                          </p:spTgt>
                                        </p:tgtEl>
                                        <p:attrNameLst>
                                          <p:attrName>style.visibility</p:attrName>
                                        </p:attrNameLst>
                                      </p:cBhvr>
                                      <p:to>
                                        <p:strVal val="visible"/>
                                      </p:to>
                                    </p:set>
                                    <p:animEffect transition="in" filter="fade">
                                      <p:cBhvr>
                                        <p:cTn id="41" dur="1000"/>
                                        <p:tgtEl>
                                          <p:spTgt spid="9219">
                                            <p:txEl>
                                              <p:pRg st="7" end="7"/>
                                            </p:txEl>
                                          </p:spTgt>
                                        </p:tgtEl>
                                      </p:cBhvr>
                                    </p:animEffect>
                                    <p:anim calcmode="lin" valueType="num">
                                      <p:cBhvr>
                                        <p:cTn id="42"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9219">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9219">
                                            <p:txEl>
                                              <p:pRg st="8" end="8"/>
                                            </p:txEl>
                                          </p:spTgt>
                                        </p:tgtEl>
                                        <p:attrNameLst>
                                          <p:attrName>style.visibility</p:attrName>
                                        </p:attrNameLst>
                                      </p:cBhvr>
                                      <p:to>
                                        <p:strVal val="visible"/>
                                      </p:to>
                                    </p:set>
                                    <p:animEffect transition="in" filter="fade">
                                      <p:cBhvr>
                                        <p:cTn id="46" dur="1000"/>
                                        <p:tgtEl>
                                          <p:spTgt spid="9219">
                                            <p:txEl>
                                              <p:pRg st="8" end="8"/>
                                            </p:txEl>
                                          </p:spTgt>
                                        </p:tgtEl>
                                      </p:cBhvr>
                                    </p:animEffect>
                                    <p:anim calcmode="lin" valueType="num">
                                      <p:cBhvr>
                                        <p:cTn id="47" dur="1000" fill="hold"/>
                                        <p:tgtEl>
                                          <p:spTgt spid="9219">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9219">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9219">
                                            <p:txEl>
                                              <p:pRg st="9" end="9"/>
                                            </p:txEl>
                                          </p:spTgt>
                                        </p:tgtEl>
                                        <p:attrNameLst>
                                          <p:attrName>style.visibility</p:attrName>
                                        </p:attrNameLst>
                                      </p:cBhvr>
                                      <p:to>
                                        <p:strVal val="visible"/>
                                      </p:to>
                                    </p:set>
                                    <p:animEffect transition="in" filter="fade">
                                      <p:cBhvr>
                                        <p:cTn id="51" dur="1000"/>
                                        <p:tgtEl>
                                          <p:spTgt spid="9219">
                                            <p:txEl>
                                              <p:pRg st="9" end="9"/>
                                            </p:txEl>
                                          </p:spTgt>
                                        </p:tgtEl>
                                      </p:cBhvr>
                                    </p:animEffect>
                                    <p:anim calcmode="lin" valueType="num">
                                      <p:cBhvr>
                                        <p:cTn id="52" dur="1000" fill="hold"/>
                                        <p:tgtEl>
                                          <p:spTgt spid="9219">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921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77042"/>
            <a:ext cx="7886700" cy="701731"/>
          </a:xfrm>
          <a:noFill/>
          <a:ln>
            <a:noFill/>
          </a:ln>
        </p:spPr>
        <p:txBody>
          <a:bodyPr>
            <a:spAutoFit/>
          </a:bodyPr>
          <a:lstStyle/>
          <a:p>
            <a:r>
              <a:rPr lang="en-US" b="1" dirty="0">
                <a:solidFill>
                  <a:schemeClr val="tx1"/>
                </a:solidFill>
                <a:latin typeface="Arial" pitchFamily="34" charset="0"/>
                <a:cs typeface="Arial" pitchFamily="34" charset="0"/>
              </a:rPr>
              <a:t>Revelation and Apocalypse</a:t>
            </a:r>
          </a:p>
        </p:txBody>
      </p:sp>
      <p:sp>
        <p:nvSpPr>
          <p:cNvPr id="3" name="Content Placeholder 2"/>
          <p:cNvSpPr>
            <a:spLocks noGrp="1"/>
          </p:cNvSpPr>
          <p:nvPr>
            <p:ph idx="1"/>
          </p:nvPr>
        </p:nvSpPr>
        <p:spPr>
          <a:xfrm>
            <a:off x="457200" y="1965434"/>
            <a:ext cx="8229600" cy="3003899"/>
          </a:xfrm>
          <a:noFill/>
          <a:ln w="38100">
            <a:noFill/>
          </a:ln>
        </p:spPr>
        <p:txBody>
          <a:bodyPr>
            <a:spAutoFit/>
          </a:bodyPr>
          <a:lstStyle/>
          <a:p>
            <a:r>
              <a:rPr lang="en-US" sz="2800" b="1" dirty="0">
                <a:solidFill>
                  <a:schemeClr val="tx1"/>
                </a:solidFill>
                <a:latin typeface="Arial" pitchFamily="34" charset="0"/>
                <a:cs typeface="Arial" pitchFamily="34" charset="0"/>
              </a:rPr>
              <a:t>Revelation 1:1 </a:t>
            </a:r>
            <a:r>
              <a:rPr lang="en-US" sz="2800" dirty="0">
                <a:solidFill>
                  <a:schemeClr val="tx1"/>
                </a:solidFill>
                <a:latin typeface="Arial" pitchFamily="34" charset="0"/>
                <a:cs typeface="Arial" pitchFamily="34" charset="0"/>
              </a:rPr>
              <a:t>uses the Greek word </a:t>
            </a:r>
            <a:r>
              <a:rPr lang="en-US" sz="2800" i="1" dirty="0" err="1">
                <a:solidFill>
                  <a:schemeClr val="tx1"/>
                </a:solidFill>
                <a:latin typeface="Arial" pitchFamily="34" charset="0"/>
                <a:cs typeface="Arial" pitchFamily="34" charset="0"/>
              </a:rPr>
              <a:t>apokalupsis</a:t>
            </a:r>
            <a:r>
              <a:rPr lang="en-US" sz="2800" i="1" dirty="0">
                <a:solidFill>
                  <a:schemeClr val="tx1"/>
                </a:solidFill>
                <a:latin typeface="Arial" pitchFamily="34" charset="0"/>
                <a:cs typeface="Arial" pitchFamily="34" charset="0"/>
              </a:rPr>
              <a:t>,</a:t>
            </a:r>
            <a:r>
              <a:rPr lang="en-US" sz="2800" dirty="0">
                <a:solidFill>
                  <a:schemeClr val="tx1"/>
                </a:solidFill>
                <a:latin typeface="Arial" pitchFamily="34" charset="0"/>
                <a:cs typeface="Arial" pitchFamily="34" charset="0"/>
              </a:rPr>
              <a:t> which means “</a:t>
            </a:r>
            <a:r>
              <a:rPr lang="en-US" sz="2800" b="1" dirty="0">
                <a:solidFill>
                  <a:schemeClr val="tx1"/>
                </a:solidFill>
                <a:latin typeface="Arial" pitchFamily="34" charset="0"/>
                <a:cs typeface="Arial" pitchFamily="34" charset="0"/>
              </a:rPr>
              <a:t>to</a:t>
            </a:r>
            <a:r>
              <a:rPr lang="en-US" sz="2800" dirty="0">
                <a:solidFill>
                  <a:schemeClr val="tx1"/>
                </a:solidFill>
                <a:latin typeface="Arial" pitchFamily="34" charset="0"/>
                <a:cs typeface="Arial" pitchFamily="34" charset="0"/>
              </a:rPr>
              <a:t> </a:t>
            </a:r>
            <a:r>
              <a:rPr lang="en-US" sz="2800" b="1" dirty="0">
                <a:solidFill>
                  <a:schemeClr val="tx1"/>
                </a:solidFill>
                <a:latin typeface="Arial" pitchFamily="34" charset="0"/>
                <a:cs typeface="Arial" pitchFamily="34" charset="0"/>
              </a:rPr>
              <a:t>unveil, to reveal</a:t>
            </a:r>
            <a:r>
              <a:rPr lang="en-US" sz="2800" dirty="0">
                <a:solidFill>
                  <a:schemeClr val="tx1"/>
                </a:solidFill>
                <a:latin typeface="Arial" pitchFamily="34" charset="0"/>
                <a:cs typeface="Arial" pitchFamily="34" charset="0"/>
              </a:rPr>
              <a:t>.”</a:t>
            </a:r>
          </a:p>
          <a:p>
            <a:r>
              <a:rPr lang="en-US" sz="2800" dirty="0">
                <a:solidFill>
                  <a:schemeClr val="tx1"/>
                </a:solidFill>
                <a:latin typeface="Arial" pitchFamily="34" charset="0"/>
                <a:cs typeface="Arial" pitchFamily="34" charset="0"/>
              </a:rPr>
              <a:t>Used 18 times in NT</a:t>
            </a:r>
          </a:p>
          <a:p>
            <a:pPr>
              <a:spcBef>
                <a:spcPts val="1200"/>
              </a:spcBef>
            </a:pPr>
            <a:r>
              <a:rPr lang="en-US" sz="2800" i="1" dirty="0">
                <a:solidFill>
                  <a:schemeClr val="tx1"/>
                </a:solidFill>
                <a:latin typeface="Arial" pitchFamily="34" charset="0"/>
                <a:cs typeface="Arial" pitchFamily="34" charset="0"/>
              </a:rPr>
              <a:t>“</a:t>
            </a:r>
            <a:r>
              <a:rPr lang="en-US" sz="2800" b="1" i="1" dirty="0">
                <a:solidFill>
                  <a:schemeClr val="tx1"/>
                </a:solidFill>
                <a:latin typeface="Arial" pitchFamily="34" charset="0"/>
                <a:cs typeface="Arial" pitchFamily="34" charset="0"/>
              </a:rPr>
              <a:t>Revelation of Jesus Christ, which God gave Him to show.</a:t>
            </a:r>
            <a:r>
              <a:rPr lang="en-US" sz="2800" i="1" dirty="0">
                <a:solidFill>
                  <a:schemeClr val="tx1"/>
                </a:solidFill>
                <a:latin typeface="Arial" pitchFamily="34" charset="0"/>
                <a:cs typeface="Arial" pitchFamily="34" charset="0"/>
              </a:rPr>
              <a:t>”</a:t>
            </a:r>
          </a:p>
          <a:p>
            <a:pPr lvl="1"/>
            <a:r>
              <a:rPr lang="en-US" sz="2400" b="1" dirty="0">
                <a:solidFill>
                  <a:schemeClr val="tx1"/>
                </a:solidFill>
                <a:latin typeface="Arial" pitchFamily="34" charset="0"/>
                <a:cs typeface="Arial" pitchFamily="34" charset="0"/>
              </a:rPr>
              <a:t>NOTE: Jesus is both the </a:t>
            </a:r>
            <a:r>
              <a:rPr lang="en-US" sz="2400" b="1" u="sng" dirty="0">
                <a:solidFill>
                  <a:schemeClr val="tx1"/>
                </a:solidFill>
                <a:latin typeface="Arial" pitchFamily="34" charset="0"/>
                <a:cs typeface="Arial" pitchFamily="34" charset="0"/>
              </a:rPr>
              <a:t>recipient</a:t>
            </a:r>
            <a:r>
              <a:rPr lang="en-US" sz="2400" b="1" dirty="0">
                <a:solidFill>
                  <a:schemeClr val="tx1"/>
                </a:solidFill>
                <a:latin typeface="Arial" pitchFamily="34" charset="0"/>
                <a:cs typeface="Arial" pitchFamily="34" charset="0"/>
              </a:rPr>
              <a:t> and the </a:t>
            </a:r>
            <a:r>
              <a:rPr lang="en-US" sz="2400" b="1" u="sng" dirty="0">
                <a:solidFill>
                  <a:schemeClr val="tx1"/>
                </a:solidFill>
                <a:latin typeface="Arial" pitchFamily="34" charset="0"/>
                <a:cs typeface="Arial" pitchFamily="34" charset="0"/>
              </a:rPr>
              <a:t>revealer</a:t>
            </a:r>
            <a:r>
              <a:rPr lang="en-US" sz="2400" b="1" dirty="0">
                <a:solidFill>
                  <a:schemeClr val="tx1"/>
                </a:solidFill>
                <a:latin typeface="Arial" pitchFamily="34" charset="0"/>
                <a:cs typeface="Arial" pitchFamily="34" charset="0"/>
              </a:rPr>
              <a:t> of God’s message.</a:t>
            </a:r>
          </a:p>
        </p:txBody>
      </p:sp>
      <p:sp>
        <p:nvSpPr>
          <p:cNvPr id="4" name="Slide Number Placeholder 3">
            <a:extLst>
              <a:ext uri="{FF2B5EF4-FFF2-40B4-BE49-F238E27FC236}">
                <a16:creationId xmlns:a16="http://schemas.microsoft.com/office/drawing/2014/main" id="{E7EC8869-14CD-46A9-9B5E-DEF04993956B}"/>
              </a:ext>
            </a:extLst>
          </p:cNvPr>
          <p:cNvSpPr>
            <a:spLocks noGrp="1"/>
          </p:cNvSpPr>
          <p:nvPr>
            <p:ph type="sldNum" sz="quarter" idx="12"/>
          </p:nvPr>
        </p:nvSpPr>
        <p:spPr/>
        <p:txBody>
          <a:bodyPr/>
          <a:lstStyle/>
          <a:p>
            <a:fld id="{71DD7C3C-26EA-48D1-89DB-82086917E937}" type="slidenum">
              <a:rPr lang="en-US" altLang="en-US" smtClean="0"/>
              <a:pPr/>
              <a:t>13</a:t>
            </a:fld>
            <a:endParaRPr lang="en-US" altLang="en-US"/>
          </a:p>
        </p:txBody>
      </p:sp>
    </p:spTree>
    <p:extLst>
      <p:ext uri="{BB962C8B-B14F-4D97-AF65-F5344CB8AC3E}">
        <p14:creationId xmlns:p14="http://schemas.microsoft.com/office/powerpoint/2010/main" val="41337402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0AD5-306C-40F4-9C90-509917092ED8}"/>
              </a:ext>
            </a:extLst>
          </p:cNvPr>
          <p:cNvSpPr>
            <a:spLocks noGrp="1"/>
          </p:cNvSpPr>
          <p:nvPr>
            <p:ph type="title"/>
          </p:nvPr>
        </p:nvSpPr>
        <p:spPr>
          <a:xfrm>
            <a:off x="628650" y="677042"/>
            <a:ext cx="7886700" cy="701731"/>
          </a:xfrm>
        </p:spPr>
        <p:txBody>
          <a:bodyPr>
            <a:spAutoFit/>
          </a:bodyPr>
          <a:lstStyle/>
          <a:p>
            <a:r>
              <a:rPr lang="en-US" b="1" dirty="0"/>
              <a:t>Introduction:</a:t>
            </a:r>
          </a:p>
        </p:txBody>
      </p:sp>
      <p:sp>
        <p:nvSpPr>
          <p:cNvPr id="3" name="Content Placeholder 2">
            <a:extLst>
              <a:ext uri="{FF2B5EF4-FFF2-40B4-BE49-F238E27FC236}">
                <a16:creationId xmlns:a16="http://schemas.microsoft.com/office/drawing/2014/main" id="{961DCBC2-AEA9-497A-9B2B-A483FDDB384C}"/>
              </a:ext>
            </a:extLst>
          </p:cNvPr>
          <p:cNvSpPr>
            <a:spLocks noGrp="1"/>
          </p:cNvSpPr>
          <p:nvPr>
            <p:ph idx="1"/>
          </p:nvPr>
        </p:nvSpPr>
        <p:spPr>
          <a:xfrm>
            <a:off x="152400" y="1825625"/>
            <a:ext cx="8839200" cy="3707682"/>
          </a:xfrm>
        </p:spPr>
        <p:txBody>
          <a:bodyPr>
            <a:spAutoFit/>
          </a:bodyPr>
          <a:lstStyle/>
          <a:p>
            <a:pPr marL="0" indent="0">
              <a:buNone/>
            </a:pPr>
            <a:r>
              <a:rPr lang="en-US" sz="3200" b="1" dirty="0">
                <a:solidFill>
                  <a:schemeClr val="tx1"/>
                </a:solidFill>
              </a:rPr>
              <a:t>Controversy abounds in the book of Revelation.</a:t>
            </a:r>
            <a:endParaRPr lang="en-US" sz="3200" dirty="0">
              <a:solidFill>
                <a:schemeClr val="tx1"/>
              </a:solidFill>
            </a:endParaRPr>
          </a:p>
          <a:p>
            <a:r>
              <a:rPr lang="en-US" sz="3200" dirty="0">
                <a:solidFill>
                  <a:schemeClr val="tx1"/>
                </a:solidFill>
              </a:rPr>
              <a:t>Who is the beast with seven heads and ten horns?</a:t>
            </a:r>
          </a:p>
          <a:p>
            <a:r>
              <a:rPr lang="en-US" sz="3200" dirty="0">
                <a:solidFill>
                  <a:schemeClr val="tx1"/>
                </a:solidFill>
              </a:rPr>
              <a:t>Who is the false prophet or the harlot who sits atop of the beast?</a:t>
            </a:r>
          </a:p>
          <a:p>
            <a:r>
              <a:rPr lang="en-US" sz="3200" dirty="0">
                <a:solidFill>
                  <a:schemeClr val="tx1"/>
                </a:solidFill>
              </a:rPr>
              <a:t>Who wrote Revelation?</a:t>
            </a:r>
          </a:p>
          <a:p>
            <a:r>
              <a:rPr lang="en-US" sz="3200" dirty="0">
                <a:solidFill>
                  <a:schemeClr val="tx1"/>
                </a:solidFill>
              </a:rPr>
              <a:t>When was it written?</a:t>
            </a:r>
          </a:p>
          <a:p>
            <a:r>
              <a:rPr lang="en-US" sz="3200" dirty="0">
                <a:solidFill>
                  <a:schemeClr val="tx1"/>
                </a:solidFill>
              </a:rPr>
              <a:t>What is the proper method of studying the book?</a:t>
            </a:r>
          </a:p>
        </p:txBody>
      </p:sp>
      <p:sp>
        <p:nvSpPr>
          <p:cNvPr id="4" name="Slide Number Placeholder 3">
            <a:extLst>
              <a:ext uri="{FF2B5EF4-FFF2-40B4-BE49-F238E27FC236}">
                <a16:creationId xmlns:a16="http://schemas.microsoft.com/office/drawing/2014/main" id="{F332EC12-3685-4793-BC62-B788AB132749}"/>
              </a:ext>
            </a:extLst>
          </p:cNvPr>
          <p:cNvSpPr>
            <a:spLocks noGrp="1"/>
          </p:cNvSpPr>
          <p:nvPr>
            <p:ph type="sldNum" sz="quarter" idx="12"/>
          </p:nvPr>
        </p:nvSpPr>
        <p:spPr/>
        <p:txBody>
          <a:bodyPr/>
          <a:lstStyle/>
          <a:p>
            <a:fld id="{71DD7C3C-26EA-48D1-89DB-82086917E937}" type="slidenum">
              <a:rPr lang="en-US" altLang="en-US" smtClean="0"/>
              <a:pPr/>
              <a:t>2</a:t>
            </a:fld>
            <a:endParaRPr lang="en-US" altLang="en-US"/>
          </a:p>
        </p:txBody>
      </p:sp>
    </p:spTree>
    <p:extLst>
      <p:ext uri="{BB962C8B-B14F-4D97-AF65-F5344CB8AC3E}">
        <p14:creationId xmlns:p14="http://schemas.microsoft.com/office/powerpoint/2010/main" val="35608817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457200" y="1524000"/>
            <a:ext cx="8229600" cy="5189113"/>
          </a:xfrm>
          <a:noFill/>
        </p:spPr>
        <p:txBody>
          <a:bodyPr>
            <a:spAutoFit/>
          </a:bodyPr>
          <a:lstStyle/>
          <a:p>
            <a:pPr marL="0" indent="0">
              <a:buNone/>
            </a:pPr>
            <a:r>
              <a:rPr lang="en-US" sz="3200" b="1" dirty="0">
                <a:solidFill>
                  <a:schemeClr val="tx1"/>
                </a:solidFill>
              </a:rPr>
              <a:t>Revelation 1:1-3</a:t>
            </a:r>
            <a:r>
              <a:rPr lang="en-US" sz="3200" dirty="0">
                <a:solidFill>
                  <a:schemeClr val="tx1"/>
                </a:solidFill>
              </a:rPr>
              <a:t>, </a:t>
            </a:r>
            <a:r>
              <a:rPr lang="en-US" sz="3200" i="1" dirty="0">
                <a:solidFill>
                  <a:schemeClr val="tx1"/>
                </a:solidFill>
              </a:rPr>
              <a:t>“The Revelation of Jesus Christ, which God gave him to show unto his servants, (even) the things which must shortly come to pass: and he sent and </a:t>
            </a:r>
            <a:r>
              <a:rPr lang="en-US" sz="3200" b="1" i="1" dirty="0">
                <a:solidFill>
                  <a:schemeClr val="tx1"/>
                </a:solidFill>
              </a:rPr>
              <a:t>signified</a:t>
            </a:r>
            <a:r>
              <a:rPr lang="en-US" sz="3200" i="1" dirty="0">
                <a:solidFill>
                  <a:schemeClr val="tx1"/>
                </a:solidFill>
              </a:rPr>
              <a:t> (it) by his angel unto his servant John; who </a:t>
            </a:r>
            <a:r>
              <a:rPr lang="en-US" sz="3200" b="1" i="1" dirty="0">
                <a:solidFill>
                  <a:schemeClr val="tx1"/>
                </a:solidFill>
              </a:rPr>
              <a:t>bare witness</a:t>
            </a:r>
            <a:r>
              <a:rPr lang="en-US" sz="3200" i="1" dirty="0">
                <a:solidFill>
                  <a:schemeClr val="tx1"/>
                </a:solidFill>
              </a:rPr>
              <a:t> of the word of God, and of the testimony of Jesus Christ, (even) of all things that he saw. </a:t>
            </a:r>
            <a:r>
              <a:rPr lang="en-US" sz="3600" i="1" u="sng" dirty="0">
                <a:solidFill>
                  <a:schemeClr val="tx1"/>
                </a:solidFill>
              </a:rPr>
              <a:t>Blessed is he that readeth, and they that hear the words of the prophecy, and keep the things that are written therein</a:t>
            </a:r>
            <a:r>
              <a:rPr lang="en-US" sz="3200" i="1" dirty="0">
                <a:solidFill>
                  <a:schemeClr val="tx1"/>
                </a:solidFill>
              </a:rPr>
              <a:t>: </a:t>
            </a:r>
            <a:r>
              <a:rPr lang="en-US" sz="3200" b="1" i="1" dirty="0">
                <a:solidFill>
                  <a:schemeClr val="tx1"/>
                </a:solidFill>
              </a:rPr>
              <a:t>for the time is at hand</a:t>
            </a:r>
            <a:r>
              <a:rPr lang="en-US" sz="3200" i="1" dirty="0">
                <a:solidFill>
                  <a:schemeClr val="tx1"/>
                </a:solidFill>
              </a:rPr>
              <a:t>.”</a:t>
            </a:r>
          </a:p>
        </p:txBody>
      </p:sp>
      <p:sp>
        <p:nvSpPr>
          <p:cNvPr id="2" name="Slide Number Placeholder 1">
            <a:extLst>
              <a:ext uri="{FF2B5EF4-FFF2-40B4-BE49-F238E27FC236}">
                <a16:creationId xmlns:a16="http://schemas.microsoft.com/office/drawing/2014/main" id="{EC91B14F-C05C-439E-8FBE-24EAA226771D}"/>
              </a:ext>
            </a:extLst>
          </p:cNvPr>
          <p:cNvSpPr>
            <a:spLocks noGrp="1"/>
          </p:cNvSpPr>
          <p:nvPr>
            <p:ph type="sldNum" sz="quarter" idx="12"/>
          </p:nvPr>
        </p:nvSpPr>
        <p:spPr/>
        <p:txBody>
          <a:bodyPr/>
          <a:lstStyle/>
          <a:p>
            <a:fld id="{71DD7C3C-26EA-48D1-89DB-82086917E937}" type="slidenum">
              <a:rPr lang="en-US" altLang="en-US" smtClean="0"/>
              <a:pPr/>
              <a:t>3</a:t>
            </a:fld>
            <a:endParaRPr lang="en-US" altLang="en-US"/>
          </a:p>
        </p:txBody>
      </p:sp>
    </p:spTree>
    <p:extLst>
      <p:ext uri="{BB962C8B-B14F-4D97-AF65-F5344CB8AC3E}">
        <p14:creationId xmlns:p14="http://schemas.microsoft.com/office/powerpoint/2010/main" val="25977896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457200" y="1828800"/>
            <a:ext cx="8229600" cy="3740511"/>
          </a:xfrm>
          <a:noFill/>
        </p:spPr>
        <p:txBody>
          <a:bodyPr>
            <a:spAutoFit/>
          </a:bodyPr>
          <a:lstStyle/>
          <a:p>
            <a:r>
              <a:rPr lang="en-US" sz="3200" b="1" dirty="0">
                <a:solidFill>
                  <a:schemeClr val="tx1"/>
                </a:solidFill>
              </a:rPr>
              <a:t>Revelation 22:6</a:t>
            </a:r>
            <a:r>
              <a:rPr lang="en-US" sz="3200" dirty="0">
                <a:solidFill>
                  <a:schemeClr val="tx1"/>
                </a:solidFill>
              </a:rPr>
              <a:t>, </a:t>
            </a:r>
            <a:r>
              <a:rPr lang="en-US" sz="3200" i="1" dirty="0">
                <a:solidFill>
                  <a:schemeClr val="tx1"/>
                </a:solidFill>
              </a:rPr>
              <a:t>“And he said unto me, These words are faithful and true: and the Lord, the God of the spirits of the prophets, sent his angels to show unto his servants the things which must shortly come to pass.”</a:t>
            </a:r>
          </a:p>
          <a:p>
            <a:r>
              <a:rPr lang="en-US" sz="3200" b="1" dirty="0">
                <a:solidFill>
                  <a:schemeClr val="tx1"/>
                </a:solidFill>
              </a:rPr>
              <a:t>Revelation 22:10</a:t>
            </a:r>
            <a:r>
              <a:rPr lang="en-US" sz="3200" dirty="0">
                <a:solidFill>
                  <a:schemeClr val="tx1"/>
                </a:solidFill>
              </a:rPr>
              <a:t>, </a:t>
            </a:r>
            <a:r>
              <a:rPr lang="en-US" sz="3200" i="1" dirty="0">
                <a:solidFill>
                  <a:schemeClr val="tx1"/>
                </a:solidFill>
              </a:rPr>
              <a:t>“And he saith unto me, Seal not up the words of the prophecy of this book; for the time is at hand.”</a:t>
            </a:r>
          </a:p>
        </p:txBody>
      </p:sp>
      <p:sp>
        <p:nvSpPr>
          <p:cNvPr id="2" name="Slide Number Placeholder 1">
            <a:extLst>
              <a:ext uri="{FF2B5EF4-FFF2-40B4-BE49-F238E27FC236}">
                <a16:creationId xmlns:a16="http://schemas.microsoft.com/office/drawing/2014/main" id="{ED0D2219-52BB-4D1A-A4F6-9B5908ECC831}"/>
              </a:ext>
            </a:extLst>
          </p:cNvPr>
          <p:cNvSpPr>
            <a:spLocks noGrp="1"/>
          </p:cNvSpPr>
          <p:nvPr>
            <p:ph type="sldNum" sz="quarter" idx="12"/>
          </p:nvPr>
        </p:nvSpPr>
        <p:spPr/>
        <p:txBody>
          <a:bodyPr/>
          <a:lstStyle/>
          <a:p>
            <a:fld id="{71DD7C3C-26EA-48D1-89DB-82086917E937}" type="slidenum">
              <a:rPr lang="en-US" altLang="en-US" smtClean="0"/>
              <a:pPr/>
              <a:t>4</a:t>
            </a:fld>
            <a:endParaRPr lang="en-US" altLang="en-US"/>
          </a:p>
        </p:txBody>
      </p:sp>
    </p:spTree>
    <p:extLst>
      <p:ext uri="{BB962C8B-B14F-4D97-AF65-F5344CB8AC3E}">
        <p14:creationId xmlns:p14="http://schemas.microsoft.com/office/powerpoint/2010/main" val="6081723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322906" y="1600200"/>
            <a:ext cx="8534400" cy="4832092"/>
          </a:xfrm>
          <a:noFill/>
        </p:spPr>
        <p:txBody>
          <a:bodyPr>
            <a:spAutoFit/>
          </a:bodyPr>
          <a:lstStyle/>
          <a:p>
            <a:pPr marL="0" indent="0">
              <a:buNone/>
            </a:pPr>
            <a:r>
              <a:rPr lang="en-US" sz="3200" b="1" dirty="0">
                <a:solidFill>
                  <a:schemeClr val="tx1"/>
                </a:solidFill>
              </a:rPr>
              <a:t>Some principles we should follow in order to derive the truth therein.</a:t>
            </a:r>
          </a:p>
          <a:p>
            <a:pPr marL="0" indent="0">
              <a:buNone/>
            </a:pPr>
            <a:r>
              <a:rPr lang="en-US" sz="3200" dirty="0">
                <a:solidFill>
                  <a:schemeClr val="tx1"/>
                </a:solidFill>
              </a:rPr>
              <a:t>1. 	What did the book mean to the people of that 	day?</a:t>
            </a:r>
          </a:p>
          <a:p>
            <a:pPr marL="0" indent="0">
              <a:buNone/>
            </a:pPr>
            <a:r>
              <a:rPr lang="en-US" sz="3200" dirty="0">
                <a:solidFill>
                  <a:schemeClr val="tx1"/>
                </a:solidFill>
              </a:rPr>
              <a:t>2.	That would also raise the question of the date 	Revelation was written.</a:t>
            </a:r>
          </a:p>
          <a:p>
            <a:pPr lvl="2"/>
            <a:r>
              <a:rPr lang="en-US" sz="3200" b="1" dirty="0">
                <a:solidFill>
                  <a:schemeClr val="tx1"/>
                </a:solidFill>
              </a:rPr>
              <a:t>Early Date:</a:t>
            </a:r>
            <a:r>
              <a:rPr lang="en-US" sz="3200" dirty="0">
                <a:solidFill>
                  <a:schemeClr val="tx1"/>
                </a:solidFill>
              </a:rPr>
              <a:t> Some defend the date between 60-70 AD.</a:t>
            </a:r>
          </a:p>
          <a:p>
            <a:pPr lvl="2"/>
            <a:r>
              <a:rPr lang="en-US" sz="3200" b="1" dirty="0">
                <a:solidFill>
                  <a:schemeClr val="tx1"/>
                </a:solidFill>
              </a:rPr>
              <a:t>Late Date:</a:t>
            </a:r>
            <a:r>
              <a:rPr lang="en-US" sz="3200" dirty="0">
                <a:solidFill>
                  <a:schemeClr val="tx1"/>
                </a:solidFill>
              </a:rPr>
              <a:t> The second defended date would be about from 96-98 AD.</a:t>
            </a:r>
          </a:p>
        </p:txBody>
      </p:sp>
      <p:sp>
        <p:nvSpPr>
          <p:cNvPr id="2" name="Slide Number Placeholder 1">
            <a:extLst>
              <a:ext uri="{FF2B5EF4-FFF2-40B4-BE49-F238E27FC236}">
                <a16:creationId xmlns:a16="http://schemas.microsoft.com/office/drawing/2014/main" id="{7A48653B-BADF-4B28-AD68-3D0D5F6CE459}"/>
              </a:ext>
            </a:extLst>
          </p:cNvPr>
          <p:cNvSpPr>
            <a:spLocks noGrp="1"/>
          </p:cNvSpPr>
          <p:nvPr>
            <p:ph type="sldNum" sz="quarter" idx="12"/>
          </p:nvPr>
        </p:nvSpPr>
        <p:spPr/>
        <p:txBody>
          <a:bodyPr/>
          <a:lstStyle/>
          <a:p>
            <a:fld id="{71DD7C3C-26EA-48D1-89DB-82086917E937}" type="slidenum">
              <a:rPr lang="en-US" altLang="en-US" smtClean="0"/>
              <a:pPr/>
              <a:t>5</a:t>
            </a:fld>
            <a:endParaRPr lang="en-US" altLang="en-US"/>
          </a:p>
        </p:txBody>
      </p:sp>
    </p:spTree>
    <p:extLst>
      <p:ext uri="{BB962C8B-B14F-4D97-AF65-F5344CB8AC3E}">
        <p14:creationId xmlns:p14="http://schemas.microsoft.com/office/powerpoint/2010/main" val="2977805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Effect transition="in" filter="fade">
                                      <p:cBhvr>
                                        <p:cTn id="19" dur="1000"/>
                                        <p:tgtEl>
                                          <p:spTgt spid="8195">
                                            <p:txEl>
                                              <p:pRg st="3" end="3"/>
                                            </p:txEl>
                                          </p:spTgt>
                                        </p:tgtEl>
                                      </p:cBhvr>
                                    </p:animEffect>
                                    <p:anim calcmode="lin" valueType="num">
                                      <p:cBhvr>
                                        <p:cTn id="20"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195">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195">
                                            <p:txEl>
                                              <p:pRg st="4" end="4"/>
                                            </p:txEl>
                                          </p:spTgt>
                                        </p:tgtEl>
                                        <p:attrNameLst>
                                          <p:attrName>style.visibility</p:attrName>
                                        </p:attrNameLst>
                                      </p:cBhvr>
                                      <p:to>
                                        <p:strVal val="visible"/>
                                      </p:to>
                                    </p:set>
                                    <p:animEffect transition="in" filter="fade">
                                      <p:cBhvr>
                                        <p:cTn id="24" dur="1000"/>
                                        <p:tgtEl>
                                          <p:spTgt spid="8195">
                                            <p:txEl>
                                              <p:pRg st="4" end="4"/>
                                            </p:txEl>
                                          </p:spTgt>
                                        </p:tgtEl>
                                      </p:cBhvr>
                                    </p:animEffect>
                                    <p:anim calcmode="lin" valueType="num">
                                      <p:cBhvr>
                                        <p:cTn id="25"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366670" y="1828800"/>
            <a:ext cx="8458200" cy="3847207"/>
          </a:xfrm>
          <a:noFill/>
        </p:spPr>
        <p:txBody>
          <a:bodyPr>
            <a:spAutoFit/>
          </a:bodyPr>
          <a:lstStyle/>
          <a:p>
            <a:pPr marL="0" indent="0">
              <a:buNone/>
            </a:pPr>
            <a:r>
              <a:rPr lang="en-US" sz="3200" b="1" dirty="0">
                <a:solidFill>
                  <a:schemeClr val="tx1"/>
                </a:solidFill>
              </a:rPr>
              <a:t>Some principles we should follow in order to derive the truth therein. </a:t>
            </a:r>
          </a:p>
          <a:p>
            <a:pPr marL="0" indent="0">
              <a:buNone/>
            </a:pPr>
            <a:r>
              <a:rPr lang="en-US" sz="3200" dirty="0">
                <a:solidFill>
                  <a:schemeClr val="tx1"/>
                </a:solidFill>
              </a:rPr>
              <a:t>3.	How shall we understand the book in the 	light of the </a:t>
            </a:r>
            <a:r>
              <a:rPr lang="en-US" sz="3600" b="1" u="sng" dirty="0">
                <a:solidFill>
                  <a:schemeClr val="tx1"/>
                </a:solidFill>
                <a:effectLst>
                  <a:outerShdw blurRad="38100" dist="38100" dir="2700000" algn="tl">
                    <a:srgbClr val="000000">
                      <a:alpha val="43137"/>
                    </a:srgbClr>
                  </a:outerShdw>
                </a:effectLst>
              </a:rPr>
              <a:t>Old Testament</a:t>
            </a:r>
            <a:r>
              <a:rPr lang="en-US" sz="3600" b="1" dirty="0">
                <a:solidFill>
                  <a:schemeClr val="tx1"/>
                </a:solidFill>
                <a:effectLst>
                  <a:outerShdw blurRad="38100" dist="38100" dir="2700000" algn="tl">
                    <a:srgbClr val="000000">
                      <a:alpha val="43137"/>
                    </a:srgbClr>
                  </a:outerShdw>
                </a:effectLst>
              </a:rPr>
              <a:t> </a:t>
            </a:r>
            <a:r>
              <a:rPr lang="en-US" sz="3200" dirty="0">
                <a:solidFill>
                  <a:schemeClr val="tx1"/>
                </a:solidFill>
              </a:rPr>
              <a:t>prophets? </a:t>
            </a:r>
          </a:p>
          <a:p>
            <a:pPr lvl="2"/>
            <a:r>
              <a:rPr lang="en-US" sz="3200" dirty="0">
                <a:solidFill>
                  <a:schemeClr val="tx1"/>
                </a:solidFill>
              </a:rPr>
              <a:t>There are in Revelation some 400 or more allusions to the Old Testament, </a:t>
            </a:r>
            <a:r>
              <a:rPr lang="en-US" sz="3200" u="sng" dirty="0">
                <a:solidFill>
                  <a:schemeClr val="tx1"/>
                </a:solidFill>
              </a:rPr>
              <a:t>but not one single direct quotation</a:t>
            </a:r>
            <a:r>
              <a:rPr lang="en-US" sz="3200" dirty="0">
                <a:solidFill>
                  <a:schemeClr val="tx1"/>
                </a:solidFill>
              </a:rPr>
              <a:t>. (There are only 404 verses in the book of Revelation.)</a:t>
            </a:r>
            <a:endParaRPr lang="en-US" altLang="en-US" sz="3200" dirty="0">
              <a:solidFill>
                <a:schemeClr val="tx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34EA4D3-4EED-4721-8EFE-AD623C9498EE}"/>
              </a:ext>
            </a:extLst>
          </p:cNvPr>
          <p:cNvSpPr>
            <a:spLocks noGrp="1"/>
          </p:cNvSpPr>
          <p:nvPr>
            <p:ph type="sldNum" sz="quarter" idx="12"/>
          </p:nvPr>
        </p:nvSpPr>
        <p:spPr/>
        <p:txBody>
          <a:bodyPr/>
          <a:lstStyle/>
          <a:p>
            <a:fld id="{71DD7C3C-26EA-48D1-89DB-82086917E937}" type="slidenum">
              <a:rPr lang="en-US" altLang="en-US" smtClean="0"/>
              <a:pPr/>
              <a:t>6</a:t>
            </a:fld>
            <a:endParaRPr lang="en-US" altLang="en-US"/>
          </a:p>
        </p:txBody>
      </p:sp>
    </p:spTree>
    <p:extLst>
      <p:ext uri="{BB962C8B-B14F-4D97-AF65-F5344CB8AC3E}">
        <p14:creationId xmlns:p14="http://schemas.microsoft.com/office/powerpoint/2010/main" val="37215492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1000"/>
                                        <p:tgtEl>
                                          <p:spTgt spid="8195">
                                            <p:txEl>
                                              <p:pRg st="2" end="2"/>
                                            </p:txEl>
                                          </p:spTgt>
                                        </p:tgtEl>
                                      </p:cBhvr>
                                    </p:animEffect>
                                    <p:anim calcmode="lin" valueType="num">
                                      <p:cBhvr>
                                        <p:cTn id="13"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28650" y="677042"/>
            <a:ext cx="7886700" cy="701731"/>
          </a:xfrm>
          <a:noFill/>
        </p:spPr>
        <p:txBody>
          <a:bodyPr anchor="ctr">
            <a:spAutoFit/>
          </a:bodyPr>
          <a:lstStyle/>
          <a:p>
            <a:r>
              <a:rPr lang="en-US" altLang="en-US" b="1" dirty="0">
                <a:solidFill>
                  <a:schemeClr val="tx1"/>
                </a:solidFill>
                <a:latin typeface="Arial" panose="020B0604020202020204" pitchFamily="34" charset="0"/>
                <a:cs typeface="Arial" panose="020B0604020202020204" pitchFamily="34" charset="0"/>
              </a:rPr>
              <a:t>Can It Be Understood?</a:t>
            </a:r>
          </a:p>
        </p:txBody>
      </p:sp>
      <p:sp>
        <p:nvSpPr>
          <p:cNvPr id="8195" name="Rectangle 3"/>
          <p:cNvSpPr>
            <a:spLocks noGrp="1" noChangeArrowheads="1"/>
          </p:cNvSpPr>
          <p:nvPr>
            <p:ph idx="1"/>
          </p:nvPr>
        </p:nvSpPr>
        <p:spPr>
          <a:xfrm>
            <a:off x="317629" y="1905000"/>
            <a:ext cx="8534400" cy="2521716"/>
          </a:xfrm>
          <a:noFill/>
        </p:spPr>
        <p:txBody>
          <a:bodyPr>
            <a:spAutoFit/>
          </a:bodyPr>
          <a:lstStyle/>
          <a:p>
            <a:pPr marL="0" indent="0">
              <a:buNone/>
            </a:pPr>
            <a:r>
              <a:rPr lang="en-US" sz="3200" b="1" dirty="0">
                <a:solidFill>
                  <a:schemeClr val="tx1"/>
                </a:solidFill>
              </a:rPr>
              <a:t>Some principles we should follow in order to derive the truth therein.</a:t>
            </a:r>
          </a:p>
          <a:p>
            <a:pPr marL="0" indent="0">
              <a:buNone/>
            </a:pPr>
            <a:r>
              <a:rPr lang="en-US" sz="3200" dirty="0">
                <a:solidFill>
                  <a:schemeClr val="tx1"/>
                </a:solidFill>
              </a:rPr>
              <a:t>4.	We must understand the book of Revelation 	in the light of the </a:t>
            </a:r>
            <a:r>
              <a:rPr lang="en-US" sz="3600" b="1" u="sng" dirty="0">
                <a:solidFill>
                  <a:schemeClr val="tx1"/>
                </a:solidFill>
                <a:effectLst>
                  <a:outerShdw blurRad="38100" dist="38100" dir="2700000" algn="tl">
                    <a:srgbClr val="000000">
                      <a:alpha val="43137"/>
                    </a:srgbClr>
                  </a:outerShdw>
                </a:effectLst>
              </a:rPr>
              <a:t>New Testament </a:t>
            </a:r>
            <a:r>
              <a:rPr lang="en-US" sz="3600" b="1" dirty="0">
                <a:solidFill>
                  <a:schemeClr val="tx1"/>
                </a:solidFill>
                <a:effectLst>
                  <a:outerShdw blurRad="38100" dist="38100" dir="2700000" algn="tl">
                    <a:srgbClr val="000000">
                      <a:alpha val="43137"/>
                    </a:srgbClr>
                  </a:outerShdw>
                </a:effectLst>
              </a:rPr>
              <a:t>	</a:t>
            </a:r>
            <a:r>
              <a:rPr lang="en-US" sz="3600" b="1" u="sng" dirty="0">
                <a:solidFill>
                  <a:schemeClr val="tx1"/>
                </a:solidFill>
                <a:effectLst>
                  <a:outerShdw blurRad="38100" dist="38100" dir="2700000" algn="tl">
                    <a:srgbClr val="000000">
                      <a:alpha val="43137"/>
                    </a:srgbClr>
                  </a:outerShdw>
                </a:effectLst>
              </a:rPr>
              <a:t>Scriptures</a:t>
            </a:r>
            <a:r>
              <a:rPr lang="en-US" sz="3200" dirty="0">
                <a:solidFill>
                  <a:schemeClr val="tx1"/>
                </a:solidFill>
              </a:rPr>
              <a:t>.</a:t>
            </a:r>
          </a:p>
        </p:txBody>
      </p:sp>
      <p:sp>
        <p:nvSpPr>
          <p:cNvPr id="2" name="Slide Number Placeholder 1">
            <a:extLst>
              <a:ext uri="{FF2B5EF4-FFF2-40B4-BE49-F238E27FC236}">
                <a16:creationId xmlns:a16="http://schemas.microsoft.com/office/drawing/2014/main" id="{C307790A-01F6-4172-A450-C073558AF662}"/>
              </a:ext>
            </a:extLst>
          </p:cNvPr>
          <p:cNvSpPr>
            <a:spLocks noGrp="1"/>
          </p:cNvSpPr>
          <p:nvPr>
            <p:ph type="sldNum" sz="quarter" idx="12"/>
          </p:nvPr>
        </p:nvSpPr>
        <p:spPr/>
        <p:txBody>
          <a:bodyPr/>
          <a:lstStyle/>
          <a:p>
            <a:fld id="{71DD7C3C-26EA-48D1-89DB-82086917E937}" type="slidenum">
              <a:rPr lang="en-US" altLang="en-US" smtClean="0"/>
              <a:pPr/>
              <a:t>7</a:t>
            </a:fld>
            <a:endParaRPr lang="en-US" altLang="en-US"/>
          </a:p>
        </p:txBody>
      </p:sp>
    </p:spTree>
    <p:extLst>
      <p:ext uri="{BB962C8B-B14F-4D97-AF65-F5344CB8AC3E}">
        <p14:creationId xmlns:p14="http://schemas.microsoft.com/office/powerpoint/2010/main" val="18756759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1000"/>
                                        <p:tgtEl>
                                          <p:spTgt spid="8195">
                                            <p:txEl>
                                              <p:pRg st="1" end="1"/>
                                            </p:txEl>
                                          </p:spTgt>
                                        </p:tgtEl>
                                      </p:cBhvr>
                                    </p:animEffect>
                                    <p:anim calcmode="lin" valueType="num">
                                      <p:cBhvr>
                                        <p:cTn id="8"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731D-FF6D-4D0C-AFF9-8078DC446539}"/>
              </a:ext>
            </a:extLst>
          </p:cNvPr>
          <p:cNvSpPr>
            <a:spLocks noGrp="1"/>
          </p:cNvSpPr>
          <p:nvPr>
            <p:ph type="title"/>
          </p:nvPr>
        </p:nvSpPr>
        <p:spPr>
          <a:xfrm>
            <a:off x="628650" y="677042"/>
            <a:ext cx="7886700" cy="701731"/>
          </a:xfrm>
        </p:spPr>
        <p:txBody>
          <a:bodyPr>
            <a:spAutoFit/>
          </a:bodyPr>
          <a:lstStyle/>
          <a:p>
            <a:r>
              <a:rPr lang="en-US" b="1" dirty="0"/>
              <a:t>Synopsis Of The Book</a:t>
            </a:r>
          </a:p>
        </p:txBody>
      </p:sp>
      <p:sp>
        <p:nvSpPr>
          <p:cNvPr id="3" name="Content Placeholder 2">
            <a:extLst>
              <a:ext uri="{FF2B5EF4-FFF2-40B4-BE49-F238E27FC236}">
                <a16:creationId xmlns:a16="http://schemas.microsoft.com/office/drawing/2014/main" id="{A29DA82E-EFF1-41BF-8D4B-F59BFD7C2CBD}"/>
              </a:ext>
            </a:extLst>
          </p:cNvPr>
          <p:cNvSpPr>
            <a:spLocks noGrp="1"/>
          </p:cNvSpPr>
          <p:nvPr>
            <p:ph idx="1"/>
          </p:nvPr>
        </p:nvSpPr>
        <p:spPr>
          <a:xfrm>
            <a:off x="304800" y="1825624"/>
            <a:ext cx="8610600" cy="2410916"/>
          </a:xfrm>
        </p:spPr>
        <p:txBody>
          <a:bodyPr>
            <a:spAutoFit/>
          </a:bodyPr>
          <a:lstStyle/>
          <a:p>
            <a:r>
              <a:rPr lang="en-US" sz="3200" dirty="0"/>
              <a:t>“The absolute sovereignty of God, and his ultimate purpose to destroy all forms of evil.</a:t>
            </a:r>
          </a:p>
          <a:p>
            <a:r>
              <a:rPr lang="en-US" sz="3200" dirty="0"/>
              <a:t>The inevitable judgments of God upon evil, upon the worship of false gods, which include riches, power and apparent success.</a:t>
            </a:r>
          </a:p>
        </p:txBody>
      </p:sp>
      <p:sp>
        <p:nvSpPr>
          <p:cNvPr id="4" name="Slide Number Placeholder 3">
            <a:extLst>
              <a:ext uri="{FF2B5EF4-FFF2-40B4-BE49-F238E27FC236}">
                <a16:creationId xmlns:a16="http://schemas.microsoft.com/office/drawing/2014/main" id="{773603A0-8AB1-4F6E-951D-DF2982D376AA}"/>
              </a:ext>
            </a:extLst>
          </p:cNvPr>
          <p:cNvSpPr>
            <a:spLocks noGrp="1"/>
          </p:cNvSpPr>
          <p:nvPr>
            <p:ph type="sldNum" sz="quarter" idx="12"/>
          </p:nvPr>
        </p:nvSpPr>
        <p:spPr/>
        <p:txBody>
          <a:bodyPr/>
          <a:lstStyle/>
          <a:p>
            <a:fld id="{71DD7C3C-26EA-48D1-89DB-82086917E937}" type="slidenum">
              <a:rPr lang="en-US" altLang="en-US" smtClean="0"/>
              <a:pPr/>
              <a:t>8</a:t>
            </a:fld>
            <a:endParaRPr lang="en-US" altLang="en-US"/>
          </a:p>
        </p:txBody>
      </p:sp>
    </p:spTree>
    <p:extLst>
      <p:ext uri="{BB962C8B-B14F-4D97-AF65-F5344CB8AC3E}">
        <p14:creationId xmlns:p14="http://schemas.microsoft.com/office/powerpoint/2010/main" val="646969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731D-FF6D-4D0C-AFF9-8078DC446539}"/>
              </a:ext>
            </a:extLst>
          </p:cNvPr>
          <p:cNvSpPr>
            <a:spLocks noGrp="1"/>
          </p:cNvSpPr>
          <p:nvPr>
            <p:ph type="title"/>
          </p:nvPr>
        </p:nvSpPr>
        <p:spPr>
          <a:xfrm>
            <a:off x="628650" y="533400"/>
            <a:ext cx="7886700" cy="701731"/>
          </a:xfrm>
        </p:spPr>
        <p:txBody>
          <a:bodyPr>
            <a:spAutoFit/>
          </a:bodyPr>
          <a:lstStyle/>
          <a:p>
            <a:r>
              <a:rPr lang="en-US" b="1" dirty="0"/>
              <a:t>Synopsis Of The Book</a:t>
            </a:r>
          </a:p>
        </p:txBody>
      </p:sp>
      <p:sp>
        <p:nvSpPr>
          <p:cNvPr id="3" name="Content Placeholder 2">
            <a:extLst>
              <a:ext uri="{FF2B5EF4-FFF2-40B4-BE49-F238E27FC236}">
                <a16:creationId xmlns:a16="http://schemas.microsoft.com/office/drawing/2014/main" id="{A29DA82E-EFF1-41BF-8D4B-F59BFD7C2CBD}"/>
              </a:ext>
            </a:extLst>
          </p:cNvPr>
          <p:cNvSpPr>
            <a:spLocks noGrp="1"/>
          </p:cNvSpPr>
          <p:nvPr>
            <p:ph idx="1"/>
          </p:nvPr>
        </p:nvSpPr>
        <p:spPr>
          <a:xfrm>
            <a:off x="304800" y="1227958"/>
            <a:ext cx="8610600" cy="5505097"/>
          </a:xfrm>
        </p:spPr>
        <p:txBody>
          <a:bodyPr>
            <a:spAutoFit/>
          </a:bodyPr>
          <a:lstStyle/>
          <a:p>
            <a:r>
              <a:rPr lang="en-US" sz="2800" dirty="0"/>
              <a:t>The necessity for patient endurance, the ultimate security being the knowledge that God is in control of history.</a:t>
            </a:r>
          </a:p>
          <a:p>
            <a:r>
              <a:rPr lang="en-US" sz="2800" dirty="0"/>
              <a:t>The existence of reality, represented here under such symbols as the New Jerusalem, apart and secure from the battles and tribulations of earthly life, promises complete spiritual security to those who are faithful to God and his Christ.</a:t>
            </a:r>
          </a:p>
          <a:p>
            <a:r>
              <a:rPr lang="en-US" sz="2800" dirty="0"/>
              <a:t>The glimpses of worship and adoration, constantly offered to God and the Lamb, are a kind of pattern of man’s ultimate acknowledgment of the character of God when he sees him as he is</a:t>
            </a:r>
            <a:r>
              <a:rPr lang="en-US" dirty="0"/>
              <a:t>. </a:t>
            </a:r>
            <a:r>
              <a:rPr lang="en-US" sz="2000" dirty="0"/>
              <a:t>(J.B. Phillips in The New Testament in Modern English, Pages 516-517; Quoted by Robert Harkrider in Truth Commentary)</a:t>
            </a:r>
          </a:p>
        </p:txBody>
      </p:sp>
      <p:sp>
        <p:nvSpPr>
          <p:cNvPr id="4" name="Slide Number Placeholder 3">
            <a:extLst>
              <a:ext uri="{FF2B5EF4-FFF2-40B4-BE49-F238E27FC236}">
                <a16:creationId xmlns:a16="http://schemas.microsoft.com/office/drawing/2014/main" id="{773603A0-8AB1-4F6E-951D-DF2982D376AA}"/>
              </a:ext>
            </a:extLst>
          </p:cNvPr>
          <p:cNvSpPr>
            <a:spLocks noGrp="1"/>
          </p:cNvSpPr>
          <p:nvPr>
            <p:ph type="sldNum" sz="quarter" idx="12"/>
          </p:nvPr>
        </p:nvSpPr>
        <p:spPr/>
        <p:txBody>
          <a:bodyPr/>
          <a:lstStyle/>
          <a:p>
            <a:fld id="{71DD7C3C-26EA-48D1-89DB-82086917E937}" type="slidenum">
              <a:rPr lang="en-US" altLang="en-US" smtClean="0"/>
              <a:pPr/>
              <a:t>9</a:t>
            </a:fld>
            <a:endParaRPr lang="en-US" altLang="en-US"/>
          </a:p>
        </p:txBody>
      </p:sp>
    </p:spTree>
    <p:extLst>
      <p:ext uri="{BB962C8B-B14F-4D97-AF65-F5344CB8AC3E}">
        <p14:creationId xmlns:p14="http://schemas.microsoft.com/office/powerpoint/2010/main" val="37282572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Quadrant</Template>
  <TotalTime>22353</TotalTime>
  <Words>917</Words>
  <Application>Microsoft Office PowerPoint</Application>
  <PresentationFormat>On-screen Show (4:3)</PresentationFormat>
  <Paragraphs>72</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Corbel</vt:lpstr>
      <vt:lpstr>Arial</vt:lpstr>
      <vt:lpstr>Times New Roman</vt:lpstr>
      <vt:lpstr>Calibri</vt:lpstr>
      <vt:lpstr>3_Office Theme</vt:lpstr>
      <vt:lpstr>Depth</vt:lpstr>
      <vt:lpstr>A Study Of  The Book Of Revelation</vt:lpstr>
      <vt:lpstr>Introduction:</vt:lpstr>
      <vt:lpstr>Can It Be Understood?</vt:lpstr>
      <vt:lpstr>Can It Be Understood?</vt:lpstr>
      <vt:lpstr>Can It Be Understood?</vt:lpstr>
      <vt:lpstr>Can It Be Understood?</vt:lpstr>
      <vt:lpstr>Can It Be Understood?</vt:lpstr>
      <vt:lpstr>Synopsis Of The Book</vt:lpstr>
      <vt:lpstr>Synopsis Of The Book</vt:lpstr>
      <vt:lpstr>The Nature of the Book</vt:lpstr>
      <vt:lpstr>The Nature of the Book</vt:lpstr>
      <vt:lpstr>The Nature of the Book</vt:lpstr>
      <vt:lpstr>Revelation and Apocalypse</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Richard Lidh</cp:lastModifiedBy>
  <cp:revision>313</cp:revision>
  <dcterms:created xsi:type="dcterms:W3CDTF">2004-05-09T03:15:32Z</dcterms:created>
  <dcterms:modified xsi:type="dcterms:W3CDTF">2020-02-14T17:48:49Z</dcterms:modified>
</cp:coreProperties>
</file>